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7" r:id="rId2"/>
    <p:sldMasterId id="2147483820" r:id="rId3"/>
    <p:sldMasterId id="2147484166" r:id="rId4"/>
  </p:sldMasterIdLst>
  <p:notesMasterIdLst>
    <p:notesMasterId r:id="rId40"/>
  </p:notesMasterIdLst>
  <p:handoutMasterIdLst>
    <p:handoutMasterId r:id="rId41"/>
  </p:handoutMasterIdLst>
  <p:sldIdLst>
    <p:sldId id="328" r:id="rId5"/>
    <p:sldId id="387" r:id="rId6"/>
    <p:sldId id="388" r:id="rId7"/>
    <p:sldId id="399" r:id="rId8"/>
    <p:sldId id="319" r:id="rId9"/>
    <p:sldId id="367" r:id="rId10"/>
    <p:sldId id="335" r:id="rId11"/>
    <p:sldId id="341" r:id="rId12"/>
    <p:sldId id="373" r:id="rId13"/>
    <p:sldId id="374" r:id="rId14"/>
    <p:sldId id="368" r:id="rId15"/>
    <p:sldId id="342" r:id="rId16"/>
    <p:sldId id="403" r:id="rId17"/>
    <p:sldId id="404" r:id="rId18"/>
    <p:sldId id="402" r:id="rId19"/>
    <p:sldId id="389" r:id="rId20"/>
    <p:sldId id="339" r:id="rId21"/>
    <p:sldId id="375" r:id="rId22"/>
    <p:sldId id="390" r:id="rId23"/>
    <p:sldId id="400" r:id="rId24"/>
    <p:sldId id="376" r:id="rId25"/>
    <p:sldId id="391" r:id="rId26"/>
    <p:sldId id="393" r:id="rId27"/>
    <p:sldId id="392" r:id="rId28"/>
    <p:sldId id="401" r:id="rId29"/>
    <p:sldId id="361" r:id="rId30"/>
    <p:sldId id="379" r:id="rId31"/>
    <p:sldId id="380" r:id="rId32"/>
    <p:sldId id="381" r:id="rId33"/>
    <p:sldId id="382" r:id="rId34"/>
    <p:sldId id="385" r:id="rId35"/>
    <p:sldId id="386" r:id="rId36"/>
    <p:sldId id="357" r:id="rId37"/>
    <p:sldId id="327" r:id="rId38"/>
    <p:sldId id="329" r:id="rId3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 Narrow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53"/>
    <a:srgbClr val="FFD525"/>
    <a:srgbClr val="FFEA93"/>
    <a:srgbClr val="333333"/>
    <a:srgbClr val="D0D0D0"/>
    <a:srgbClr val="000000"/>
    <a:srgbClr val="1E9EC6"/>
    <a:srgbClr val="92B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4" autoAdjust="0"/>
    <p:restoredTop sz="94086" autoAdjust="0"/>
  </p:normalViewPr>
  <p:slideViewPr>
    <p:cSldViewPr>
      <p:cViewPr varScale="1">
        <p:scale>
          <a:sx n="69" d="100"/>
          <a:sy n="69" d="100"/>
        </p:scale>
        <p:origin x="128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3006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  <a:ea typeface="Gulim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  <a:ea typeface="Gulim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  <a:ea typeface="Gulim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1259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  <a:ea typeface="Gulim" pitchFamily="34" charset="-127"/>
              </a:defRPr>
            </a:lvl1pPr>
          </a:lstStyle>
          <a:p>
            <a:fld id="{2C60A7EB-C12F-4691-BB2B-EEC2E706116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4585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NZ"/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N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3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6425"/>
            <a:ext cx="5610225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 noProof="0" smtClean="0"/>
              <a:t>Click to edit Master text styles</a:t>
            </a:r>
          </a:p>
          <a:p>
            <a:pPr lvl="1"/>
            <a:r>
              <a:rPr lang="en-NZ" noProof="0" smtClean="0"/>
              <a:t>Second level</a:t>
            </a:r>
          </a:p>
          <a:p>
            <a:pPr lvl="2"/>
            <a:r>
              <a:rPr lang="en-NZ" noProof="0" smtClean="0"/>
              <a:t>Third level</a:t>
            </a:r>
          </a:p>
          <a:p>
            <a:pPr lvl="3"/>
            <a:r>
              <a:rPr lang="en-NZ" noProof="0" smtClean="0"/>
              <a:t>Fourth level</a:t>
            </a:r>
          </a:p>
          <a:p>
            <a:pPr lvl="4"/>
            <a:r>
              <a:rPr lang="en-NZ" noProof="0" smtClean="0"/>
              <a:t>Fifth level</a:t>
            </a:r>
          </a:p>
        </p:txBody>
      </p:sp>
      <p:sp>
        <p:nvSpPr>
          <p:cNvPr id="253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NZ"/>
          </a:p>
        </p:txBody>
      </p:sp>
      <p:sp>
        <p:nvSpPr>
          <p:cNvPr id="253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BA4C800E-CEDD-4FE3-995F-7F4ABAC45A15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446658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CA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6D8FC0-4569-4DFD-86AD-E30C506025E9}" type="slidenum">
              <a:rPr lang="en-US">
                <a:solidFill>
                  <a:srgbClr val="000000"/>
                </a:solidFill>
                <a:latin typeface="Calibri" pitchFamily="34" charset="0"/>
                <a:ea typeface="Gulim" pitchFamily="34" charset="-127"/>
              </a:rPr>
              <a:pPr/>
              <a:t>1</a:t>
            </a:fld>
            <a:endParaRPr lang="en-US">
              <a:solidFill>
                <a:srgbClr val="000000"/>
              </a:solidFill>
              <a:latin typeface="Calibri" pitchFamily="34" charset="0"/>
              <a:ea typeface="Gulim" pitchFamily="34" charset="-127"/>
            </a:endParaRPr>
          </a:p>
        </p:txBody>
      </p:sp>
      <p:sp>
        <p:nvSpPr>
          <p:cNvPr id="11269" name="Date Placehold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FBEA7843-FF76-4A3C-B362-ADB8EC2C937D}" type="datetime1">
              <a:rPr lang="en-US">
                <a:solidFill>
                  <a:srgbClr val="000000"/>
                </a:solidFill>
                <a:latin typeface="Calibri" pitchFamily="34" charset="0"/>
                <a:ea typeface="Gulim" pitchFamily="34" charset="-127"/>
              </a:rPr>
              <a:pPr/>
              <a:t>05-Dec-18</a:t>
            </a:fld>
            <a:endParaRPr lang="en-US">
              <a:solidFill>
                <a:srgbClr val="000000"/>
              </a:solidFill>
              <a:latin typeface="Calibri" pitchFamily="34" charset="0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065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225" cy="41846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534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700088" y="4416425"/>
            <a:ext cx="5610300" cy="418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3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495300" y="3933825"/>
            <a:ext cx="8153400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endParaRPr lang="ko-KR" altLang="en-US" sz="2400">
              <a:ea typeface="Gulim" pitchFamily="34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gray">
          <a:xfrm>
            <a:off x="0" y="2636838"/>
            <a:ext cx="9144000" cy="71437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FFDE5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ko-KR" altLang="en-US" sz="2400" b="0">
              <a:latin typeface="Tahoma" pitchFamily="34" charset="0"/>
              <a:ea typeface="Gulim" pitchFamily="34" charset="-127"/>
            </a:endParaRPr>
          </a:p>
        </p:txBody>
      </p:sp>
      <p:pic>
        <p:nvPicPr>
          <p:cNvPr id="6" name="Picture 2" descr="cuet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643313" y="4357688"/>
            <a:ext cx="1714500" cy="218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4625" y="981075"/>
            <a:ext cx="8718550" cy="1466850"/>
          </a:xfrm>
          <a:noFill/>
        </p:spPr>
        <p:txBody>
          <a:bodyPr lIns="91440" tIns="45720" rIns="91440" bIns="45720" anchor="b" anchorCtr="0"/>
          <a:lstStyle>
            <a:lvl1pPr>
              <a:defRPr sz="3600" b="1">
                <a:latin typeface="Times New Roman" pitchFamily="18" charset="0"/>
                <a:ea typeface="휴먼명조" pitchFamily="2" charset="-127"/>
                <a:cs typeface="Times New Roman" pitchFamily="18" charset="0"/>
              </a:defRPr>
            </a:lvl1pPr>
          </a:lstStyle>
          <a:p>
            <a:r>
              <a:rPr lang="en-US" altLang="ko-KR" dirty="0"/>
              <a:t>Master </a:t>
            </a:r>
            <a:endParaRPr lang="ko-KR" altLang="en-US" dirty="0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99792" y="2924944"/>
            <a:ext cx="6121375" cy="863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altLang="ko-KR" dirty="0"/>
              <a:t>Master second subjective 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CDEF1F-00D3-44CB-8428-9F491732151D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0E6B16-7383-48BB-93FC-EA1F90660E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B728E1-2E11-4CC1-A332-7A516644A79D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E7710A-1C99-4308-A08F-A057B3841F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FA542CD-7D7F-4445-80CB-E8C4EA00FCE2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22A64D-CF8F-4255-BC0D-8D644A7A7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777B97-9E12-42B9-8F71-C88B316835F4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6BC1E7-0326-4B6A-9C0B-12F8E835D5B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432F7C8-2D38-4DE1-A64E-32C70BC073D7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6E498E-C0C8-4EA9-8CDA-C4BB78855B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3B559C-2C2C-47CD-9CC9-442F8E2A240E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515E13-F4DE-4506-85C5-67B5A8DDE56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ECBA46-1182-45B3-8EE8-6D6D2FB57005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CF49F2-08B7-4B86-B6F9-86D6E60325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DADAE-8556-414E-AF0D-84747BD14EB1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1B7669-5E9D-48E3-82ED-97E9990C1B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7EA386-D9FD-49CB-B0BF-7455D4C309F8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773BD0-E193-478C-9516-2B538ACE114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247FD7-AA09-4F84-A143-09404E1B0818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D1DA4C-289A-413F-B6B6-426FB110086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DCE7C8-0FE6-448F-B9A3-E43B8B329491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E19D70-2BCA-44D2-9EE9-25F36374E3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495300" y="3933825"/>
            <a:ext cx="8153400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z="2400" b="0">
              <a:solidFill>
                <a:srgbClr val="000000"/>
              </a:solidFill>
              <a:ea typeface="Gulim" pitchFamily="34" charset="-127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gray">
          <a:xfrm>
            <a:off x="0" y="2636838"/>
            <a:ext cx="9144000" cy="71437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FFDE53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kumimoji="1" lang="ko-KR" altLang="en-US" sz="2400" b="0">
              <a:solidFill>
                <a:srgbClr val="000000"/>
              </a:solidFill>
              <a:latin typeface="Tahoma" pitchFamily="34" charset="0"/>
              <a:ea typeface="Gulim" pitchFamily="34" charset="-127"/>
            </a:endParaRPr>
          </a:p>
        </p:txBody>
      </p:sp>
      <p:pic>
        <p:nvPicPr>
          <p:cNvPr id="5" name="Picture 8" descr="neomail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648075" y="3429000"/>
            <a:ext cx="16859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4625" y="981075"/>
            <a:ext cx="8718550" cy="1466850"/>
          </a:xfrm>
          <a:noFill/>
        </p:spPr>
        <p:txBody>
          <a:bodyPr lIns="91440" tIns="45720" rIns="91440" bIns="45720" anchor="b" anchorCtr="0"/>
          <a:lstStyle>
            <a:lvl1pPr>
              <a:defRPr sz="3600" b="1">
                <a:latin typeface="Times New Roman" pitchFamily="18" charset="0"/>
                <a:ea typeface="휴먼명조" pitchFamily="2" charset="-127"/>
                <a:cs typeface="Times New Roman" pitchFamily="18" charset="0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547688"/>
            <a:ext cx="4244975" cy="5761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47688"/>
            <a:ext cx="4244975" cy="5761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495300" y="3933825"/>
            <a:ext cx="8153400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endParaRPr lang="ko-KR" altLang="en-US" sz="2400" b="0">
              <a:solidFill>
                <a:srgbClr val="000000"/>
              </a:solidFill>
              <a:ea typeface="Gulim" pitchFamily="34" charset="-127"/>
              <a:cs typeface="Arial" pitchFamily="34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gray">
          <a:xfrm>
            <a:off x="0" y="2636838"/>
            <a:ext cx="9144000" cy="71437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FFDE5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kumimoji="1" lang="ko-KR" altLang="en-US" sz="2400" b="0">
              <a:solidFill>
                <a:srgbClr val="000000"/>
              </a:solidFill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pic>
        <p:nvPicPr>
          <p:cNvPr id="5" name="Picture 8" descr="neomail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648075" y="3429000"/>
            <a:ext cx="16859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4625" y="981075"/>
            <a:ext cx="8718550" cy="1466850"/>
          </a:xfrm>
          <a:noFill/>
        </p:spPr>
        <p:txBody>
          <a:bodyPr lIns="91440" tIns="45720" rIns="91440" bIns="45720" anchor="b" anchorCtr="0"/>
          <a:lstStyle>
            <a:lvl1pPr>
              <a:defRPr sz="3600" b="1">
                <a:latin typeface="Times New Roman" pitchFamily="18" charset="0"/>
                <a:ea typeface="휴먼명조" pitchFamily="2" charset="-127"/>
                <a:cs typeface="Times New Roman" pitchFamily="18" charset="0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 dirty="0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8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547688"/>
            <a:ext cx="4244975" cy="5761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47688"/>
            <a:ext cx="4244975" cy="5761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547688"/>
            <a:ext cx="4244975" cy="5761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47688"/>
            <a:ext cx="4244975" cy="5761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3087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3087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36613"/>
          </a:xfrm>
          <a:prstGeom prst="rect">
            <a:avLst/>
          </a:prstGeom>
          <a:gradFill rotWithShape="0">
            <a:gsLst>
              <a:gs pos="0">
                <a:srgbClr val="D0D0D0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18000" tIns="10800" rIns="18000" bIns="1080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463" y="928688"/>
            <a:ext cx="8642350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Master </a:t>
            </a:r>
            <a:endParaRPr lang="ko-KR" altLang="en-US" smtClean="0"/>
          </a:p>
          <a:p>
            <a:pPr lvl="1"/>
            <a:r>
              <a:rPr lang="en-US" altLang="ko-KR" smtClean="0"/>
              <a:t>Master </a:t>
            </a:r>
          </a:p>
          <a:p>
            <a:pPr lvl="2"/>
            <a:r>
              <a:rPr lang="en-US" altLang="ko-KR" smtClean="0"/>
              <a:t>Master</a:t>
            </a:r>
            <a:endParaRPr lang="ko-KR" altLang="en-US" smtClean="0"/>
          </a:p>
          <a:p>
            <a:pPr lvl="3"/>
            <a:r>
              <a:rPr lang="en-US" altLang="ko-KR" smtClean="0"/>
              <a:t>Master</a:t>
            </a:r>
            <a:endParaRPr lang="ko-KR" altLang="en-US" smtClean="0"/>
          </a:p>
          <a:p>
            <a:pPr lvl="4"/>
            <a:r>
              <a:rPr lang="en-US" altLang="ko-KR" smtClean="0"/>
              <a:t>Master</a:t>
            </a:r>
            <a:endParaRPr lang="ko-KR" altLang="en-US" smtClean="0"/>
          </a:p>
        </p:txBody>
      </p:sp>
      <p:sp>
        <p:nvSpPr>
          <p:cNvPr id="154630" name="Rectangle 6"/>
          <p:cNvSpPr>
            <a:spLocks noChangeArrowheads="1"/>
          </p:cNvSpPr>
          <p:nvPr/>
        </p:nvSpPr>
        <p:spPr bwMode="auto">
          <a:xfrm>
            <a:off x="28575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 eaLnBrk="1" hangingPunct="1"/>
            <a:fld id="{B5C8E65D-A54B-446C-B4BF-F1984A246E1E}" type="slidenum">
              <a:rPr lang="ko-KR" altLang="en-US" sz="1400" b="0">
                <a:latin typeface="Tahoma" pitchFamily="34" charset="0"/>
                <a:ea typeface="Gulim" pitchFamily="34" charset="-127"/>
              </a:rPr>
              <a:pPr algn="r" eaLnBrk="1" hangingPunct="1"/>
              <a:t>‹#›</a:t>
            </a:fld>
            <a:endParaRPr lang="en-US" altLang="ko-KR" sz="1400" b="0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1029" name="Rectangle 7"/>
          <p:cNvSpPr>
            <a:spLocks noChangeArrowheads="1"/>
          </p:cNvSpPr>
          <p:nvPr/>
        </p:nvSpPr>
        <p:spPr bwMode="auto">
          <a:xfrm>
            <a:off x="6072188" y="6215063"/>
            <a:ext cx="31432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ko-KR" sz="1600" smtClean="0">
                <a:solidFill>
                  <a:srgbClr val="444444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Department of CSE, CUET</a:t>
            </a:r>
          </a:p>
        </p:txBody>
      </p:sp>
      <p:sp>
        <p:nvSpPr>
          <p:cNvPr id="154628" name="Rectangle 4"/>
          <p:cNvSpPr>
            <a:spLocks noChangeArrowheads="1"/>
          </p:cNvSpPr>
          <p:nvPr/>
        </p:nvSpPr>
        <p:spPr bwMode="gray">
          <a:xfrm>
            <a:off x="0" y="6351588"/>
            <a:ext cx="9144000" cy="6985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rgbClr val="D0D0D0"/>
              </a:gs>
            </a:gsLst>
            <a:lin ang="0" scaled="1"/>
          </a:gradFill>
          <a:ln w="3175">
            <a:solidFill>
              <a:srgbClr val="ABABA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ko-KR" altLang="en-US" sz="2400" b="0">
              <a:latin typeface="Tahoma" pitchFamily="34" charset="0"/>
              <a:ea typeface="Gulim" pitchFamily="34" charset="-127"/>
            </a:endParaRPr>
          </a:p>
        </p:txBody>
      </p:sp>
      <p:sp>
        <p:nvSpPr>
          <p:cNvPr id="154632" name="Rectangle 8"/>
          <p:cNvSpPr>
            <a:spLocks noChangeArrowheads="1"/>
          </p:cNvSpPr>
          <p:nvPr/>
        </p:nvSpPr>
        <p:spPr bwMode="gray">
          <a:xfrm>
            <a:off x="0" y="857250"/>
            <a:ext cx="9144000" cy="71438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E8B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ko-KR" altLang="en-US" sz="2400" b="0">
              <a:latin typeface="Tahoma" pitchFamily="34" charset="0"/>
              <a:ea typeface="Gulim" pitchFamily="34" charset="-127"/>
            </a:endParaRPr>
          </a:p>
        </p:txBody>
      </p:sp>
      <p:pic>
        <p:nvPicPr>
          <p:cNvPr id="1032" name="Picture 8" descr="Picture1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1438" y="6215063"/>
            <a:ext cx="50006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26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</p:sldLayoutIdLst>
  <p:transition/>
  <p:txStyles>
    <p:titleStyle>
      <a:lvl1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2pPr>
      <a:lvl3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3pPr>
      <a:lvl4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4pPr>
      <a:lvl5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5pPr>
      <a:lvl6pPr marL="457200" algn="ctr" rtl="0" fontAlgn="ctr" latinLnBrk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6pPr>
      <a:lvl7pPr marL="914400" algn="ctr" rtl="0" fontAlgn="ctr" latinLnBrk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7pPr>
      <a:lvl8pPr marL="1371600" algn="ctr" rtl="0" fontAlgn="ctr" latinLnBrk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8pPr>
      <a:lvl9pPr marL="1828800" algn="ctr" rtl="0" fontAlgn="ctr" latinLnBrk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Blip>
          <a:blip r:embed="rId15"/>
        </a:buBlip>
        <a:defRPr kumimoji="1"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Blip>
          <a:blip r:embed="rId15"/>
        </a:buBlip>
        <a:defRPr kumimoji="1" sz="2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200">
                <a:solidFill>
                  <a:srgbClr val="898989"/>
                </a:solidFill>
              </a:defRPr>
            </a:lvl1pPr>
          </a:lstStyle>
          <a:p>
            <a:fld id="{46B43075-9C88-4EC8-905D-2804C9E4FE57}" type="datetimeFigureOut">
              <a:rPr lang="en-US"/>
              <a:pPr/>
              <a:t>05-Dec-18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50000"/>
              </a:spcBef>
              <a:defRPr sz="12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1200">
                <a:solidFill>
                  <a:srgbClr val="898989"/>
                </a:solidFill>
              </a:defRPr>
            </a:lvl1pPr>
          </a:lstStyle>
          <a:p>
            <a:fld id="{4C0A4208-90A3-47E8-89AE-C72B110FA85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3" r:id="rId1"/>
    <p:sldLayoutId id="2147484494" r:id="rId2"/>
    <p:sldLayoutId id="2147484495" r:id="rId3"/>
    <p:sldLayoutId id="2147484496" r:id="rId4"/>
    <p:sldLayoutId id="2147484497" r:id="rId5"/>
    <p:sldLayoutId id="2147484498" r:id="rId6"/>
    <p:sldLayoutId id="2147484499" r:id="rId7"/>
    <p:sldLayoutId id="2147484500" r:id="rId8"/>
    <p:sldLayoutId id="2147484501" r:id="rId9"/>
    <p:sldLayoutId id="2147484502" r:id="rId10"/>
    <p:sldLayoutId id="21474845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36613"/>
          </a:xfrm>
          <a:prstGeom prst="rect">
            <a:avLst/>
          </a:prstGeom>
          <a:gradFill rotWithShape="0">
            <a:gsLst>
              <a:gs pos="0">
                <a:srgbClr val="D0D0D0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18000" tIns="10800" rIns="18000" bIns="1080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463" y="928688"/>
            <a:ext cx="8642350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Master </a:t>
            </a:r>
            <a:endParaRPr lang="ko-KR" altLang="en-US" smtClean="0"/>
          </a:p>
          <a:p>
            <a:pPr lvl="1"/>
            <a:r>
              <a:rPr lang="en-US" altLang="ko-KR" smtClean="0"/>
              <a:t>Master </a:t>
            </a:r>
          </a:p>
          <a:p>
            <a:pPr lvl="2"/>
            <a:r>
              <a:rPr lang="en-US" altLang="ko-KR" smtClean="0"/>
              <a:t>Master</a:t>
            </a:r>
            <a:endParaRPr lang="ko-KR" altLang="en-US" smtClean="0"/>
          </a:p>
          <a:p>
            <a:pPr lvl="3"/>
            <a:r>
              <a:rPr lang="en-US" altLang="ko-KR" smtClean="0"/>
              <a:t>Master</a:t>
            </a:r>
            <a:endParaRPr lang="ko-KR" altLang="en-US" smtClean="0"/>
          </a:p>
          <a:p>
            <a:pPr lvl="4"/>
            <a:r>
              <a:rPr lang="en-US" altLang="ko-KR" smtClean="0"/>
              <a:t>Master</a:t>
            </a:r>
            <a:endParaRPr lang="ko-KR" altLang="en-US" smtClean="0"/>
          </a:p>
        </p:txBody>
      </p:sp>
      <p:sp>
        <p:nvSpPr>
          <p:cNvPr id="154630" name="Rectangle 6"/>
          <p:cNvSpPr>
            <a:spLocks noChangeArrowheads="1"/>
          </p:cNvSpPr>
          <p:nvPr/>
        </p:nvSpPr>
        <p:spPr bwMode="auto">
          <a:xfrm>
            <a:off x="28575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 eaLnBrk="1" hangingPunct="1"/>
            <a:fld id="{B6037AA5-6DC1-4150-9513-3C68CCEB6537}" type="slidenum">
              <a:rPr lang="ko-KR" altLang="en-US" sz="1400" b="0">
                <a:solidFill>
                  <a:srgbClr val="000000"/>
                </a:solidFill>
                <a:latin typeface="Tahoma" pitchFamily="34" charset="0"/>
                <a:ea typeface="Gulim" pitchFamily="34" charset="-127"/>
              </a:rPr>
              <a:pPr algn="r" eaLnBrk="1" hangingPunct="1"/>
              <a:t>‹#›</a:t>
            </a:fld>
            <a:endParaRPr lang="en-US" altLang="ko-KR" sz="1400" b="0">
              <a:solidFill>
                <a:srgbClr val="000000"/>
              </a:solidFill>
              <a:latin typeface="Tahoma" pitchFamily="34" charset="0"/>
              <a:ea typeface="Gulim" pitchFamily="34" charset="-127"/>
            </a:endParaRPr>
          </a:p>
        </p:txBody>
      </p:sp>
      <p:sp>
        <p:nvSpPr>
          <p:cNvPr id="1029" name="Rectangle 7"/>
          <p:cNvSpPr>
            <a:spLocks noChangeArrowheads="1"/>
          </p:cNvSpPr>
          <p:nvPr/>
        </p:nvSpPr>
        <p:spPr bwMode="auto">
          <a:xfrm>
            <a:off x="6072188" y="6215063"/>
            <a:ext cx="31432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Gulim" panose="020B0600000101010101" pitchFamily="34" charset="-127"/>
              </a:defRPr>
            </a:lvl9pPr>
          </a:lstStyle>
          <a:p>
            <a:pPr eaLnBrk="1" hangingPunct="1">
              <a:defRPr/>
            </a:pPr>
            <a:r>
              <a:rPr lang="en-US" altLang="ko-KR" sz="1600" b="0" smtClean="0">
                <a:solidFill>
                  <a:srgbClr val="444444"/>
                </a:solidFill>
                <a:latin typeface="Constantia" panose="02030602050306030303" pitchFamily="18" charset="0"/>
                <a:cs typeface="Times New Roman" panose="02020603050405020304" pitchFamily="18" charset="0"/>
              </a:rPr>
              <a:t>Department of CSE, CUET</a:t>
            </a:r>
          </a:p>
        </p:txBody>
      </p:sp>
      <p:sp>
        <p:nvSpPr>
          <p:cNvPr id="1030" name="Rectangle 4"/>
          <p:cNvSpPr>
            <a:spLocks noChangeArrowheads="1"/>
          </p:cNvSpPr>
          <p:nvPr/>
        </p:nvSpPr>
        <p:spPr bwMode="gray">
          <a:xfrm>
            <a:off x="0" y="6351588"/>
            <a:ext cx="9144000" cy="6985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rgbClr val="D0D0D0"/>
              </a:gs>
            </a:gsLst>
            <a:lin ang="0" scaled="1"/>
          </a:gradFill>
          <a:ln w="3175">
            <a:solidFill>
              <a:srgbClr val="ABABAB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kumimoji="1" lang="ko-KR" altLang="en-US" sz="2400" b="0">
              <a:solidFill>
                <a:srgbClr val="000000"/>
              </a:solidFill>
              <a:latin typeface="Tahoma" pitchFamily="34" charset="0"/>
              <a:ea typeface="Gulim" pitchFamily="34" charset="-127"/>
            </a:endParaRPr>
          </a:p>
        </p:txBody>
      </p:sp>
      <p:sp>
        <p:nvSpPr>
          <p:cNvPr id="1031" name="Rectangle 8"/>
          <p:cNvSpPr>
            <a:spLocks noChangeArrowheads="1"/>
          </p:cNvSpPr>
          <p:nvPr/>
        </p:nvSpPr>
        <p:spPr bwMode="gray">
          <a:xfrm>
            <a:off x="0" y="857250"/>
            <a:ext cx="9144000" cy="71438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E8BC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kumimoji="1" lang="ko-KR" altLang="en-US" sz="2400" b="0">
              <a:solidFill>
                <a:srgbClr val="000000"/>
              </a:solidFill>
              <a:latin typeface="Tahoma" pitchFamily="34" charset="0"/>
              <a:ea typeface="Gulim" pitchFamily="34" charset="-127"/>
            </a:endParaRPr>
          </a:p>
        </p:txBody>
      </p:sp>
      <p:pic>
        <p:nvPicPr>
          <p:cNvPr id="3080" name="Picture 8" descr="Picture1.jp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438" y="6215063"/>
            <a:ext cx="50006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27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  <p:sldLayoutId id="2147484514" r:id="rId12"/>
  </p:sldLayoutIdLst>
  <p:transition/>
  <p:txStyles>
    <p:titleStyle>
      <a:lvl1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2pPr>
      <a:lvl3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3pPr>
      <a:lvl4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4pPr>
      <a:lvl5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5pPr>
      <a:lvl6pPr marL="4572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6pPr>
      <a:lvl7pPr marL="9144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7pPr>
      <a:lvl8pPr marL="13716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8pPr>
      <a:lvl9pPr marL="18288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Blip>
          <a:blip r:embed="rId15"/>
        </a:buBlip>
        <a:defRPr kumimoji="1"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Blip>
          <a:blip r:embed="rId15"/>
        </a:buBlip>
        <a:defRPr kumimoji="1" sz="2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836613"/>
          </a:xfrm>
          <a:prstGeom prst="rect">
            <a:avLst/>
          </a:prstGeom>
          <a:gradFill rotWithShape="0">
            <a:gsLst>
              <a:gs pos="0">
                <a:srgbClr val="D0D0D0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vert="horz" wrap="square" lIns="18000" tIns="10800" rIns="18000" bIns="1080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Title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463" y="928688"/>
            <a:ext cx="8642350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Master </a:t>
            </a:r>
            <a:endParaRPr lang="ko-KR" altLang="en-US" smtClean="0"/>
          </a:p>
          <a:p>
            <a:pPr lvl="1"/>
            <a:r>
              <a:rPr lang="en-US" altLang="ko-KR" smtClean="0"/>
              <a:t>Master </a:t>
            </a:r>
          </a:p>
          <a:p>
            <a:pPr lvl="2"/>
            <a:r>
              <a:rPr lang="en-US" altLang="ko-KR" smtClean="0"/>
              <a:t>Master</a:t>
            </a:r>
            <a:endParaRPr lang="ko-KR" altLang="en-US" smtClean="0"/>
          </a:p>
          <a:p>
            <a:pPr lvl="3"/>
            <a:r>
              <a:rPr lang="en-US" altLang="ko-KR" smtClean="0"/>
              <a:t>Master</a:t>
            </a:r>
            <a:endParaRPr lang="ko-KR" altLang="en-US" smtClean="0"/>
          </a:p>
          <a:p>
            <a:pPr lvl="4"/>
            <a:r>
              <a:rPr lang="en-US" altLang="ko-KR" smtClean="0"/>
              <a:t>Master</a:t>
            </a:r>
            <a:endParaRPr lang="ko-KR" altLang="en-US" smtClean="0"/>
          </a:p>
        </p:txBody>
      </p:sp>
      <p:sp>
        <p:nvSpPr>
          <p:cNvPr id="154630" name="Rectangle 6"/>
          <p:cNvSpPr>
            <a:spLocks noChangeArrowheads="1"/>
          </p:cNvSpPr>
          <p:nvPr/>
        </p:nvSpPr>
        <p:spPr bwMode="auto">
          <a:xfrm>
            <a:off x="28575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 eaLnBrk="1" hangingPunct="1"/>
            <a:fld id="{0D7C2424-7136-4EFB-B96D-F1B806BF7F90}" type="slidenum">
              <a:rPr lang="ko-KR" altLang="en-US" sz="1400" b="0">
                <a:solidFill>
                  <a:srgbClr val="000000"/>
                </a:solidFill>
                <a:latin typeface="Tahoma" pitchFamily="34" charset="0"/>
                <a:ea typeface="Gulim" pitchFamily="34" charset="-127"/>
                <a:cs typeface="Arial" pitchFamily="34" charset="0"/>
              </a:rPr>
              <a:pPr algn="r" eaLnBrk="1" hangingPunct="1"/>
              <a:t>‹#›</a:t>
            </a:fld>
            <a:endParaRPr lang="en-US" altLang="ko-KR" sz="1400" b="0">
              <a:solidFill>
                <a:srgbClr val="000000"/>
              </a:solidFill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4101" name="Rectangle 7"/>
          <p:cNvSpPr>
            <a:spLocks noChangeArrowheads="1"/>
          </p:cNvSpPr>
          <p:nvPr/>
        </p:nvSpPr>
        <p:spPr bwMode="auto">
          <a:xfrm>
            <a:off x="6072188" y="6215063"/>
            <a:ext cx="31432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ko-KR" sz="1600" b="0" smtClean="0">
                <a:solidFill>
                  <a:srgbClr val="444444"/>
                </a:solidFill>
                <a:latin typeface="Constantia" panose="02030602050306030303" pitchFamily="18" charset="0"/>
                <a:ea typeface="Gulim" pitchFamily="34" charset="-127"/>
                <a:cs typeface="Times New Roman" panose="02020603050405020304" pitchFamily="18" charset="0"/>
              </a:rPr>
              <a:t>Department of CSE, CUET</a:t>
            </a:r>
          </a:p>
        </p:txBody>
      </p:sp>
      <p:sp>
        <p:nvSpPr>
          <p:cNvPr id="154628" name="Rectangle 4"/>
          <p:cNvSpPr>
            <a:spLocks noChangeArrowheads="1"/>
          </p:cNvSpPr>
          <p:nvPr/>
        </p:nvSpPr>
        <p:spPr bwMode="gray">
          <a:xfrm>
            <a:off x="0" y="6351588"/>
            <a:ext cx="9144000" cy="69850"/>
          </a:xfrm>
          <a:prstGeom prst="rect">
            <a:avLst/>
          </a:prstGeom>
          <a:gradFill rotWithShape="0">
            <a:gsLst>
              <a:gs pos="0">
                <a:srgbClr val="333333"/>
              </a:gs>
              <a:gs pos="100000">
                <a:srgbClr val="D0D0D0"/>
              </a:gs>
            </a:gsLst>
            <a:lin ang="0" scaled="1"/>
          </a:gradFill>
          <a:ln w="3175">
            <a:solidFill>
              <a:srgbClr val="ABABAB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kumimoji="1" lang="ko-KR" altLang="en-US" sz="2400" b="0">
              <a:solidFill>
                <a:srgbClr val="000000"/>
              </a:solidFill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54632" name="Rectangle 8"/>
          <p:cNvSpPr>
            <a:spLocks noChangeArrowheads="1"/>
          </p:cNvSpPr>
          <p:nvPr/>
        </p:nvSpPr>
        <p:spPr bwMode="gray">
          <a:xfrm>
            <a:off x="0" y="857250"/>
            <a:ext cx="9144000" cy="71438"/>
          </a:xfrm>
          <a:prstGeom prst="rect">
            <a:avLst/>
          </a:prstGeom>
          <a:gradFill rotWithShape="1">
            <a:gsLst>
              <a:gs pos="0">
                <a:srgbClr val="766000"/>
              </a:gs>
              <a:gs pos="100000">
                <a:srgbClr val="FFDE53"/>
              </a:gs>
            </a:gsLst>
            <a:lin ang="0" scaled="1"/>
          </a:gradFill>
          <a:ln w="3175">
            <a:solidFill>
              <a:srgbClr val="E8B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endParaRPr kumimoji="1" lang="ko-KR" altLang="en-US" sz="2400" b="0">
              <a:solidFill>
                <a:srgbClr val="000000"/>
              </a:solidFill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pic>
        <p:nvPicPr>
          <p:cNvPr id="4104" name="Picture 8" descr="Picture1.jp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1438" y="6215063"/>
            <a:ext cx="50006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515" r:id="rId2"/>
    <p:sldLayoutId id="2147484516" r:id="rId3"/>
    <p:sldLayoutId id="2147484517" r:id="rId4"/>
    <p:sldLayoutId id="2147484518" r:id="rId5"/>
    <p:sldLayoutId id="2147484519" r:id="rId6"/>
    <p:sldLayoutId id="2147484520" r:id="rId7"/>
    <p:sldLayoutId id="2147484521" r:id="rId8"/>
    <p:sldLayoutId id="2147484522" r:id="rId9"/>
    <p:sldLayoutId id="2147484523" r:id="rId10"/>
    <p:sldLayoutId id="2147484524" r:id="rId11"/>
    <p:sldLayoutId id="2147484525" r:id="rId12"/>
  </p:sldLayoutIdLst>
  <p:transition/>
  <p:txStyles>
    <p:titleStyle>
      <a:lvl1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+mj-ea"/>
          <a:cs typeface="Times New Roman" pitchFamily="18" charset="0"/>
        </a:defRPr>
      </a:lvl1pPr>
      <a:lvl2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2pPr>
      <a:lvl3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3pPr>
      <a:lvl4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4pPr>
      <a:lvl5pPr algn="ctr" rtl="0" eaLnBrk="0" fontAlgn="ctr" latinLnBrk="1" hangingPunct="0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Times New Roman" pitchFamily="18" charset="0"/>
          <a:ea typeface="Gulim" pitchFamily="50" charset="-127"/>
          <a:cs typeface="Times New Roman" pitchFamily="18" charset="0"/>
        </a:defRPr>
      </a:lvl5pPr>
      <a:lvl6pPr marL="4572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6pPr>
      <a:lvl7pPr marL="9144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7pPr>
      <a:lvl8pPr marL="13716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8pPr>
      <a:lvl9pPr marL="1828800" algn="ctr" rtl="0" eaLnBrk="1" fontAlgn="ctr" latinLnBrk="1" hangingPunct="1">
        <a:spcBef>
          <a:spcPct val="0"/>
        </a:spcBef>
        <a:spcAft>
          <a:spcPct val="0"/>
        </a:spcAft>
        <a:defRPr kumimoji="1" sz="3200">
          <a:solidFill>
            <a:schemeClr val="bg2"/>
          </a:solidFill>
          <a:latin typeface="Arial Narrow" pitchFamily="34" charset="0"/>
          <a:ea typeface="Gulim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Blip>
          <a:blip r:embed="rId15"/>
        </a:buBlip>
        <a:defRPr kumimoji="1" sz="28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Blip>
          <a:blip r:embed="rId15"/>
        </a:buBlip>
        <a:defRPr kumimoji="1" sz="24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Blip>
          <a:blip r:embed="rId15"/>
        </a:buBlip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thelede.blogs.nytimes.com/2008/07/10/inan-iranian-image-a-missile-too-many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599" y="228599"/>
            <a:ext cx="8785225" cy="2057401"/>
          </a:xfrm>
        </p:spPr>
        <p:txBody>
          <a:bodyPr>
            <a:normAutofit fontScale="90000"/>
          </a:bodyPr>
          <a:lstStyle/>
          <a:p>
            <a:r>
              <a:rPr kumimoji="0" lang="en-US" altLang="en-US" sz="2800" dirty="0" smtClean="0"/>
              <a:t/>
            </a:r>
            <a:br>
              <a:rPr kumimoji="0" lang="en-US" altLang="en-US" sz="2800" dirty="0" smtClean="0"/>
            </a:br>
            <a:r>
              <a:rPr kumimoji="0" lang="en-US" altLang="en-US" sz="2800" dirty="0" smtClean="0"/>
              <a:t>Copy Move Forgery Detection  Based on Scaled ORB and</a:t>
            </a:r>
            <a:br>
              <a:rPr kumimoji="0" lang="en-US" altLang="en-US" sz="2800" dirty="0" smtClean="0"/>
            </a:br>
            <a:r>
              <a:rPr kumimoji="0" lang="en-US" altLang="en-US" sz="2800" dirty="0" smtClean="0"/>
              <a:t> K-means++</a:t>
            </a:r>
            <a:br>
              <a:rPr kumimoji="0" lang="en-US" altLang="en-US" sz="2800" dirty="0" smtClean="0"/>
            </a:br>
            <a:r>
              <a:rPr kumimoji="0" lang="en-US" altLang="en-US" sz="2800" dirty="0"/>
              <a:t/>
            </a:r>
            <a:br>
              <a:rPr kumimoji="0" lang="en-US" altLang="en-US" sz="2800" dirty="0"/>
            </a:br>
            <a:endParaRPr kumimoji="0" lang="en-US" altLang="en-US" sz="2800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/>
            <a:fld id="{0E4F54A1-7802-46A4-8117-0F494779BC23}" type="slidenum">
              <a:rPr lang="en-US" sz="1800" b="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pPr eaLnBrk="1" hangingPunct="1"/>
              <a:t>1</a:t>
            </a:fld>
            <a:endParaRPr lang="en-US" sz="1800" b="0">
              <a:solidFill>
                <a:srgbClr val="000000"/>
              </a:solidFill>
              <a:ea typeface="Gulim" pitchFamily="34" charset="-127"/>
              <a:cs typeface="Arial" pitchFamily="34" charset="0"/>
            </a:endParaRPr>
          </a:p>
        </p:txBody>
      </p:sp>
      <p:sp>
        <p:nvSpPr>
          <p:cNvPr id="10244" name="TextBox 4"/>
          <p:cNvSpPr txBox="1">
            <a:spLocks noChangeArrowheads="1"/>
          </p:cNvSpPr>
          <p:nvPr/>
        </p:nvSpPr>
        <p:spPr bwMode="auto">
          <a:xfrm>
            <a:off x="5795963" y="3284538"/>
            <a:ext cx="40052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Supervised By</a:t>
            </a:r>
          </a:p>
          <a:p>
            <a:r>
              <a:rPr lang="en-US" sz="2200" b="0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Dr. </a:t>
            </a:r>
            <a:r>
              <a:rPr lang="en-US" sz="2200" b="0" dirty="0" err="1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Pranab</a:t>
            </a:r>
            <a:r>
              <a:rPr lang="en-US" sz="2200" b="0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 Kumar </a:t>
            </a:r>
            <a:r>
              <a:rPr lang="en-US" sz="2200" b="0" dirty="0" err="1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Dhar</a:t>
            </a:r>
            <a:endParaRPr lang="en-US" sz="2200" b="0" dirty="0" smtClean="0">
              <a:latin typeface="Times New Roman" pitchFamily="18" charset="0"/>
              <a:ea typeface="Gulim" pitchFamily="34" charset="-127"/>
              <a:cs typeface="Times New Roman" pitchFamily="18" charset="0"/>
            </a:endParaRPr>
          </a:p>
          <a:p>
            <a:r>
              <a:rPr lang="en-US" sz="2200" b="0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Professor,</a:t>
            </a:r>
            <a:br>
              <a:rPr lang="en-US" sz="2200" b="0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</a:br>
            <a:r>
              <a:rPr lang="en-US" sz="2200" b="0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Department of CSE, CUET</a:t>
            </a:r>
            <a:endParaRPr lang="en-US" sz="2200" b="0" dirty="0">
              <a:latin typeface="Times New Roman" pitchFamily="18" charset="0"/>
              <a:ea typeface="Gulim" pitchFamily="34" charset="-127"/>
              <a:cs typeface="Times New Roman" pitchFamily="18" charset="0"/>
            </a:endParaRPr>
          </a:p>
        </p:txBody>
      </p:sp>
      <p:sp>
        <p:nvSpPr>
          <p:cNvPr id="10245" name="TextBox 2"/>
          <p:cNvSpPr txBox="1">
            <a:spLocks noChangeArrowheads="1"/>
          </p:cNvSpPr>
          <p:nvPr/>
        </p:nvSpPr>
        <p:spPr bwMode="auto">
          <a:xfrm>
            <a:off x="468313" y="3284538"/>
            <a:ext cx="3024187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Presented By:</a:t>
            </a:r>
          </a:p>
          <a:p>
            <a:r>
              <a:rPr lang="en-US" sz="2200" b="0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Mohammad Asiuzzaman</a:t>
            </a:r>
            <a:r>
              <a:rPr lang="en-US" sz="2200" b="0" dirty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/>
            </a:r>
            <a:br>
              <a:rPr lang="en-US" sz="2200" b="0" dirty="0">
                <a:latin typeface="Times New Roman" pitchFamily="18" charset="0"/>
                <a:ea typeface="Gulim" pitchFamily="34" charset="-127"/>
                <a:cs typeface="Times New Roman" pitchFamily="18" charset="0"/>
              </a:rPr>
            </a:br>
            <a:r>
              <a:rPr lang="en-US" sz="2200" b="0" dirty="0" smtClean="0">
                <a:latin typeface="Times New Roman" pitchFamily="18" charset="0"/>
                <a:ea typeface="Gulim" pitchFamily="34" charset="-127"/>
                <a:cs typeface="Times New Roman" pitchFamily="18" charset="0"/>
              </a:rPr>
              <a:t>ID: 1304006</a:t>
            </a:r>
            <a:endParaRPr lang="en-US" sz="2200" b="0" dirty="0">
              <a:latin typeface="Times New Roman" pitchFamily="18" charset="0"/>
              <a:ea typeface="Gulim" pitchFamily="34" charset="-127"/>
              <a:cs typeface="Times New Roman" pitchFamily="18" charset="0"/>
            </a:endParaRPr>
          </a:p>
        </p:txBody>
      </p:sp>
    </p:spTree>
  </p:cSld>
  <p:clrMapOvr>
    <a:masterClrMapping/>
  </p:clrMapOvr>
  <p:transition advTm="15943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(Cont.)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Khan recently used DWT method to detect copy move forgery.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An efficient method used for detecting copy move forgery using DWT and FWHT.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0" indent="0">
              <a:buNone/>
            </a:pPr>
            <a:r>
              <a:rPr lang="bn-BD" sz="2400" dirty="0"/>
              <a:t> </a:t>
            </a:r>
            <a:r>
              <a:rPr lang="bn-BD" sz="2400" dirty="0" smtClean="0"/>
              <a:t>                     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700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8000" tIns="10800" rIns="18000" bIns="108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 smtClean="0">
                <a:ea typeface="Source Sans Pro"/>
                <a:sym typeface="Source Sans Pro"/>
              </a:rPr>
              <a:t>System Architecture</a:t>
            </a:r>
            <a:endParaRPr lang="en-US" dirty="0">
              <a:ea typeface="Source Sans Pro"/>
              <a:sym typeface="Source Sans Pro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0" y="836700"/>
            <a:ext cx="8991600" cy="571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25000"/>
              <a:buFont typeface="Noto Sans Symbols"/>
              <a:buNone/>
            </a:pPr>
            <a:endParaRPr sz="2800" b="0" i="0" u="none" strike="noStrike" cap="none" dirty="0">
              <a:solidFill>
                <a:schemeClr val="dk1"/>
              </a:solidFill>
              <a:ea typeface="Source Sans Pro"/>
              <a:sym typeface="Source Sans Pro"/>
            </a:endParaRPr>
          </a:p>
          <a:p>
            <a:pPr marL="2286000" lvl="0" indent="-69850" algn="ctr" rtl="0">
              <a:spcBef>
                <a:spcPts val="48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 smtClean="0">
              <a:ea typeface="Source Sans Pro"/>
              <a:sym typeface="Source Sans Pro"/>
            </a:endParaRPr>
          </a:p>
          <a:p>
            <a:pPr marL="2286000" lvl="0" indent="-69850" algn="ctr" rtl="0">
              <a:spcBef>
                <a:spcPts val="48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ea typeface="Source Sans Pro"/>
              <a:sym typeface="Source Sans Pro"/>
            </a:endParaRPr>
          </a:p>
          <a:p>
            <a:pPr marL="2286000" lvl="0" indent="-69850" algn="ctr" rtl="0">
              <a:spcBef>
                <a:spcPts val="48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ea typeface="Source Sans Pro"/>
              <a:sym typeface="Source Sans Pro"/>
            </a:endParaRPr>
          </a:p>
          <a:p>
            <a:pPr marL="2286000" lvl="0" indent="-69850" algn="ctr" rtl="0">
              <a:spcBef>
                <a:spcPts val="48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ea typeface="Source Sans Pro"/>
              <a:sym typeface="Source Sans Pro"/>
            </a:endParaRPr>
          </a:p>
          <a:p>
            <a:pPr marL="2286000" lvl="0" indent="-69850" algn="ctr" rtl="0">
              <a:spcBef>
                <a:spcPts val="48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ea typeface="Source Sans Pro"/>
              <a:sym typeface="Source Sans Pro"/>
            </a:endParaRPr>
          </a:p>
          <a:p>
            <a:pPr marL="2286000" lvl="0" indent="-69850" algn="ctr" rtl="0">
              <a:spcBef>
                <a:spcPts val="48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ea typeface="Source Sans Pro"/>
              <a:sym typeface="Source Sans Pro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199805" y="941579"/>
            <a:ext cx="3435532" cy="5878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 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4495800" y="1520192"/>
            <a:ext cx="600892" cy="27997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Rectangle 54"/>
          <p:cNvSpPr/>
          <p:nvPr/>
        </p:nvSpPr>
        <p:spPr>
          <a:xfrm>
            <a:off x="3202477" y="1787379"/>
            <a:ext cx="3432860" cy="4887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Convert RGB to gray scale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4495800" y="2305359"/>
            <a:ext cx="780454" cy="28085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Rectangle 56"/>
          <p:cNvSpPr/>
          <p:nvPr/>
        </p:nvSpPr>
        <p:spPr>
          <a:xfrm>
            <a:off x="3199804" y="2575092"/>
            <a:ext cx="3435532" cy="5617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pyramid scale space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Down Arrow 57"/>
          <p:cNvSpPr/>
          <p:nvPr/>
        </p:nvSpPr>
        <p:spPr>
          <a:xfrm>
            <a:off x="4539861" y="3100208"/>
            <a:ext cx="692332" cy="35269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Rectangle 58"/>
          <p:cNvSpPr/>
          <p:nvPr/>
        </p:nvSpPr>
        <p:spPr>
          <a:xfrm>
            <a:off x="3173876" y="3475184"/>
            <a:ext cx="3435532" cy="4702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Extract the scale ORB feature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Down Arrow 59"/>
          <p:cNvSpPr/>
          <p:nvPr/>
        </p:nvSpPr>
        <p:spPr>
          <a:xfrm>
            <a:off x="4617124" y="3953980"/>
            <a:ext cx="600892" cy="33960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Rectangle 60"/>
          <p:cNvSpPr/>
          <p:nvPr/>
        </p:nvSpPr>
        <p:spPr>
          <a:xfrm>
            <a:off x="3173876" y="4283843"/>
            <a:ext cx="3435532" cy="4441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K-means++ 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Down Arrow 61"/>
          <p:cNvSpPr/>
          <p:nvPr/>
        </p:nvSpPr>
        <p:spPr>
          <a:xfrm>
            <a:off x="4585581" y="4736866"/>
            <a:ext cx="600892" cy="37882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3" name="Rectangle 62"/>
          <p:cNvSpPr/>
          <p:nvPr/>
        </p:nvSpPr>
        <p:spPr>
          <a:xfrm>
            <a:off x="3168261" y="5099864"/>
            <a:ext cx="3435532" cy="4442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Feature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Down Arrow 63"/>
          <p:cNvSpPr/>
          <p:nvPr/>
        </p:nvSpPr>
        <p:spPr>
          <a:xfrm>
            <a:off x="4585581" y="5535027"/>
            <a:ext cx="600892" cy="26126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/>
          <p:cNvSpPr/>
          <p:nvPr/>
        </p:nvSpPr>
        <p:spPr>
          <a:xfrm>
            <a:off x="3126077" y="5814058"/>
            <a:ext cx="3509259" cy="445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Image.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1. Input Image.</a:t>
            </a:r>
          </a:p>
          <a:p>
            <a:r>
              <a:rPr lang="en-US" dirty="0"/>
              <a:t>Step 2. Identify the pyramid scale space.</a:t>
            </a:r>
          </a:p>
          <a:p>
            <a:r>
              <a:rPr lang="en-US" dirty="0"/>
              <a:t>Step 3. Extract scale ORB feature.</a:t>
            </a:r>
          </a:p>
          <a:p>
            <a:pPr marL="0" indent="0">
              <a:buNone/>
            </a:pPr>
            <a:r>
              <a:rPr lang="en-US" dirty="0"/>
              <a:t>       3.1. Extract the FAST key points</a:t>
            </a:r>
          </a:p>
          <a:p>
            <a:pPr marL="0" indent="0">
              <a:buNone/>
            </a:pPr>
            <a:r>
              <a:rPr lang="en-US" dirty="0"/>
              <a:t>       3.2. Compute Orientation.</a:t>
            </a:r>
          </a:p>
          <a:p>
            <a:pPr marL="0" indent="0">
              <a:buNone/>
            </a:pPr>
            <a:r>
              <a:rPr lang="en-US" dirty="0"/>
              <a:t>       3.3. Build the </a:t>
            </a:r>
            <a:r>
              <a:rPr lang="en-US" dirty="0" err="1"/>
              <a:t>rBRIEF</a:t>
            </a:r>
            <a:r>
              <a:rPr lang="en-US" dirty="0"/>
              <a:t> feature.</a:t>
            </a:r>
          </a:p>
          <a:p>
            <a:r>
              <a:rPr lang="en-US" dirty="0"/>
              <a:t>Step 4. Applying k-means++ Algorithm </a:t>
            </a:r>
          </a:p>
          <a:p>
            <a:r>
              <a:rPr lang="en-US" dirty="0"/>
              <a:t>Step 5. Matching feature.</a:t>
            </a:r>
          </a:p>
          <a:p>
            <a:r>
              <a:rPr lang="en-US" dirty="0"/>
              <a:t>Step 6. </a:t>
            </a:r>
            <a:r>
              <a:rPr lang="en-US" smtClean="0"/>
              <a:t>Detection Result</a:t>
            </a:r>
            <a:endParaRPr lang="en-US" dirty="0"/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ransition advTm="1805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 Methodology(cont.)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63" y="1004888"/>
            <a:ext cx="8642350" cy="54721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Input Image: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76400"/>
            <a:ext cx="4114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3654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RGB to gray conversion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33600"/>
            <a:ext cx="3962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5179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63" y="914400"/>
            <a:ext cx="8642350" cy="5472112"/>
          </a:xfrm>
        </p:spPr>
        <p:txBody>
          <a:bodyPr/>
          <a:lstStyle/>
          <a:p>
            <a:r>
              <a:rPr lang="en-US" dirty="0" smtClean="0"/>
              <a:t>       Identify  the pyramid Scale space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1"/>
            <a:ext cx="6599555" cy="27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0944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63" y="1004888"/>
            <a:ext cx="8642350" cy="54721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3.Extract ORB feature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3.1Extract the FAST key points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667000"/>
            <a:ext cx="365759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23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/>
              <a:t>Proposed </a:t>
            </a:r>
            <a:r>
              <a:rPr lang="en-US" dirty="0" smtClean="0"/>
              <a:t>Methodology (Cont.)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508" name="Rounded Rectangle 4"/>
          <p:cNvSpPr>
            <a:spLocks noChangeArrowheads="1"/>
          </p:cNvSpPr>
          <p:nvPr/>
        </p:nvSpPr>
        <p:spPr bwMode="auto">
          <a:xfrm>
            <a:off x="1219200" y="1981200"/>
            <a:ext cx="1752600" cy="579438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9600" y="1004939"/>
                <a:ext cx="7924800" cy="395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endParaRPr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3.2:Compute Orientation</a:t>
                </a:r>
              </a:p>
              <a:p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1,0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𝑟𝑜𝑤</m:t>
                    </m:r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𝑚𝑜𝑚𝑒𝑛𝑡</m:t>
                    </m:r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𝑐𝑜𝑙𝑢𝑚𝑛</m:t>
                    </m:r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𝑚𝑜𝑚𝑒𝑛𝑡</m:t>
                    </m:r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az-Cyrl-AZ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Ө</m:t>
                    </m:r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atan</m:t>
                        </m:r>
                      </m:fName>
                      <m:e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1,0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04939"/>
                <a:ext cx="7924800" cy="3953133"/>
              </a:xfrm>
              <a:prstGeom prst="rect">
                <a:avLst/>
              </a:prstGeom>
              <a:blipFill>
                <a:blip r:embed="rId2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advTm="1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 (Cont.)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4463" y="928688"/>
                <a:ext cx="8642350" cy="5243512"/>
              </a:xfrm>
            </p:spPr>
            <p:txBody>
              <a:bodyPr/>
              <a:lstStyle/>
              <a:p>
                <a:pPr>
                  <a:buNone/>
                </a:pPr>
                <a:r>
                  <a:rPr lang="en-US" dirty="0" smtClean="0"/>
                  <a:t>3.3 Build the </a:t>
                </a:r>
                <a:r>
                  <a:rPr lang="en-US" dirty="0" err="1" smtClean="0"/>
                  <a:t>rBRIEF</a:t>
                </a:r>
                <a:r>
                  <a:rPr lang="en-US" dirty="0" smtClean="0"/>
                  <a:t> feature.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</a:t>
                </a:r>
              </a:p>
              <a:p>
                <a:pPr>
                  <a:buNone/>
                </a:pPr>
                <a:r>
                  <a:rPr lang="en-US" dirty="0" smtClean="0"/>
                  <a:t>  Binary test[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pPr>
                  <a:buNone/>
                </a:pPr>
                <a:r>
                  <a:rPr lang="en-US" dirty="0" smtClean="0"/>
                  <a:t>      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 smtClean="0"/>
                  <a:t>     compute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 smtClean="0"/>
              </a:p>
              <a:p>
                <a:pPr>
                  <a:buNone/>
                </a:pPr>
                <a:endParaRPr lang="en-US" dirty="0" smtClean="0"/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463" y="928688"/>
                <a:ext cx="8642350" cy="5243512"/>
              </a:xfrm>
              <a:blipFill>
                <a:blip r:embed="rId2"/>
                <a:stretch>
                  <a:fillRect l="-1482" t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Methodology(cont.)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Matrix </a:t>
                </a:r>
                <a:r>
                  <a:rPr lang="en-US" dirty="0"/>
                  <a:t>P=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…..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𝑥𝑛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…..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>
                  <a:buNone/>
                </a:pPr>
                <a:r>
                  <a:rPr lang="en-US" dirty="0"/>
                  <a:t>          </a:t>
                </a:r>
                <a:endParaRPr lang="en-US" dirty="0" smtClean="0"/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</a:t>
                </a:r>
                <a:r>
                  <a:rPr lang="en-US" dirty="0"/>
                  <a:t>Rotation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Ө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Ө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Ө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Ө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Ө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>
                  <a:buNone/>
                </a:pPr>
                <a:r>
                  <a:rPr lang="en-US" dirty="0"/>
                  <a:t>                 </a:t>
                </a:r>
                <a:endParaRPr lang="en-US" dirty="0" smtClean="0"/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Ө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 </a:t>
                </a:r>
                <a:endParaRPr lang="en-US" dirty="0" smtClean="0"/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ORB descriptor</a:t>
                </a:r>
              </a:p>
              <a:p>
                <a:pPr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ORB(</a:t>
                </a:r>
                <a:r>
                  <a:rPr lang="en-US" dirty="0" err="1" smtClean="0"/>
                  <a:t>i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|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870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6000" dirty="0" smtClean="0">
                <a:solidFill>
                  <a:schemeClr val="tx2"/>
                </a:solidFill>
              </a:rPr>
              <a:t>Is </a:t>
            </a:r>
            <a:r>
              <a:rPr lang="en-US" sz="6000" dirty="0">
                <a:solidFill>
                  <a:schemeClr val="tx2"/>
                </a:solidFill>
              </a:rPr>
              <a:t>this </a:t>
            </a:r>
            <a:r>
              <a:rPr lang="en-US" sz="6000" dirty="0" smtClean="0">
                <a:solidFill>
                  <a:schemeClr val="tx2"/>
                </a:solidFill>
              </a:rPr>
              <a:t>real image?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37655"/>
            <a:ext cx="8305800" cy="46059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37654"/>
            <a:ext cx="8305800" cy="462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27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63" y="1004888"/>
            <a:ext cx="8642350" cy="5472112"/>
          </a:xfrm>
        </p:spPr>
        <p:txBody>
          <a:bodyPr/>
          <a:lstStyle/>
          <a:p>
            <a:r>
              <a:rPr lang="en-US" dirty="0" smtClean="0"/>
              <a:t>                             ORB descriptors: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05001"/>
            <a:ext cx="4572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073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 4. K-means++ algorithm.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2114366"/>
            <a:ext cx="6324599" cy="329583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63" y="1004888"/>
            <a:ext cx="8642350" cy="547211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4.K-means ++ algorithm.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147708"/>
            <a:ext cx="4953000" cy="303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35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4.K-means++  algorithm.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85787"/>
            <a:ext cx="6096000" cy="332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87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Methodology(cont.)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4.K-means++ algorithm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52472"/>
            <a:ext cx="4800599" cy="29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232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381999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Feature Matching: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       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1823180"/>
            <a:ext cx="4495799" cy="35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83722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-1" y="-15874"/>
            <a:ext cx="9144000" cy="836613"/>
          </a:xfrm>
        </p:spPr>
        <p:txBody>
          <a:bodyPr/>
          <a:lstStyle/>
          <a:p>
            <a:pPr algn="l" eaLnBrk="1" hangingPunct="1"/>
            <a:r>
              <a:rPr lang="bn-BD" dirty="0" smtClean="0">
                <a:solidFill>
                  <a:schemeClr val="tx1"/>
                </a:solidFill>
              </a:rPr>
              <a:t>Proposed Methodology(cont.)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1508" name="Rounded Rectangle 4"/>
          <p:cNvSpPr>
            <a:spLocks noChangeArrowheads="1"/>
          </p:cNvSpPr>
          <p:nvPr/>
        </p:nvSpPr>
        <p:spPr bwMode="auto">
          <a:xfrm>
            <a:off x="1219200" y="1981200"/>
            <a:ext cx="1752600" cy="579438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en-US"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4463" y="1004888"/>
            <a:ext cx="8642350" cy="5472112"/>
          </a:xfrm>
        </p:spPr>
        <p:txBody>
          <a:bodyPr/>
          <a:lstStyle/>
          <a:p>
            <a:pPr algn="ctr">
              <a:buNone/>
            </a:pPr>
            <a:r>
              <a:rPr lang="bn-BD" dirty="0" smtClean="0"/>
              <a:t>Detection Result</a:t>
            </a:r>
            <a:r>
              <a:rPr lang="en-US" dirty="0" smtClean="0"/>
              <a:t>  </a:t>
            </a:r>
          </a:p>
          <a:p>
            <a:pPr algn="ctr">
              <a:buNone/>
            </a:pPr>
            <a:endParaRPr lang="en-US" i="1" dirty="0" smtClean="0"/>
          </a:p>
          <a:p>
            <a:pPr algn="ctr">
              <a:buNone/>
            </a:pPr>
            <a:endParaRPr lang="en-US" i="1" dirty="0"/>
          </a:p>
          <a:p>
            <a:pPr algn="ctr">
              <a:buNone/>
            </a:pPr>
            <a:endParaRPr lang="en-US" i="1" dirty="0" smtClean="0"/>
          </a:p>
          <a:p>
            <a:pPr algn="ctr">
              <a:buNone/>
            </a:pPr>
            <a:endParaRPr lang="en-US" i="1" dirty="0"/>
          </a:p>
          <a:p>
            <a:pPr algn="ctr">
              <a:buNone/>
            </a:pPr>
            <a:endParaRPr lang="en-US" i="1" dirty="0" smtClean="0"/>
          </a:p>
          <a:p>
            <a:pPr algn="ctr">
              <a:buNone/>
            </a:pPr>
            <a:endParaRPr lang="en-US" i="1" dirty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i="1" dirty="0" smtClean="0"/>
              <a:t>         </a:t>
            </a:r>
            <a:br>
              <a:rPr lang="en-US" i="1" dirty="0" smtClean="0"/>
            </a:br>
            <a:endParaRPr lang="en-US" i="1" dirty="0" smtClean="0"/>
          </a:p>
          <a:p>
            <a:pPr>
              <a:buNone/>
            </a:pPr>
            <a:r>
              <a:rPr lang="en-US" dirty="0" smtClean="0"/>
              <a:t>         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28801"/>
            <a:ext cx="4495799" cy="3886200"/>
          </a:xfrm>
          <a:prstGeom prst="rect">
            <a:avLst/>
          </a:prstGeom>
        </p:spPr>
      </p:pic>
    </p:spTree>
  </p:cSld>
  <p:clrMapOvr>
    <a:masterClrMapping/>
  </p:clrMapOvr>
  <p:transition advTm="1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                           Input Image</a:t>
            </a:r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2" descr="C:\Users\Muntasir\Desktop\ForgerycopyMove\img\test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560195"/>
            <a:ext cx="6629400" cy="430720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63" y="914400"/>
            <a:ext cx="8642350" cy="547211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                            Output Image</a:t>
            </a:r>
          </a:p>
          <a:p>
            <a:pPr>
              <a:buNone/>
            </a:pP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53919"/>
            <a:ext cx="6553199" cy="41372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                            Input Image</a:t>
            </a:r>
            <a:endParaRPr lang="en-US" dirty="0"/>
          </a:p>
        </p:txBody>
      </p:sp>
      <p:pic>
        <p:nvPicPr>
          <p:cNvPr id="8195" name="Picture 3" descr="C:\Users\Muntasir\Desktop\copyMoveForgery\img\test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752600"/>
            <a:ext cx="5486400" cy="413358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chemeClr val="tx2"/>
                </a:solidFill>
              </a:rPr>
              <a:t>No!! This is Real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65" y="1371600"/>
            <a:ext cx="6179935" cy="401694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2819400" y="1447800"/>
            <a:ext cx="1219200" cy="533400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3657600" y="1676400"/>
            <a:ext cx="914400" cy="76200"/>
          </a:xfrm>
          <a:prstGeom prst="down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  <a:ea typeface="MS PGothic" pitchFamily="34" charset="-128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2057400" y="1600200"/>
            <a:ext cx="762000" cy="457200"/>
          </a:xfrm>
          <a:prstGeom prst="rightArrow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12231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                               Output Image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828800"/>
            <a:ext cx="5715000" cy="401988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63" y="928688"/>
            <a:ext cx="8085137" cy="747712"/>
          </a:xfrm>
        </p:spPr>
        <p:txBody>
          <a:bodyPr/>
          <a:lstStyle/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   Comparison with a method based on SIFT feature: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         Proposed method          SIFT feature-base method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2"/>
            <a:ext cx="3352799" cy="2971800"/>
          </a:xfrm>
          <a:prstGeom prst="rect">
            <a:avLst/>
          </a:prstGeom>
        </p:spPr>
      </p:pic>
      <p:pic>
        <p:nvPicPr>
          <p:cNvPr id="2051" name="Picture 3" descr="pig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219960"/>
            <a:ext cx="3505200" cy="3037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Comparison(Cont)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463" y="928688"/>
            <a:ext cx="8642350" cy="524351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                       Result Comparison</a:t>
            </a:r>
          </a:p>
          <a:p>
            <a:pPr>
              <a:buNone/>
            </a:pPr>
            <a:r>
              <a:rPr lang="en-US" dirty="0" smtClean="0"/>
              <a:t>                calculation of 15  forged images.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68902"/>
              </p:ext>
            </p:extLst>
          </p:nvPr>
        </p:nvGraphicFramePr>
        <p:xfrm>
          <a:off x="1524000" y="1981199"/>
          <a:ext cx="609600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149839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49205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7599462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12930445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no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matched key points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running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Time(sec)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False match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94205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SIFT</a:t>
                      </a:r>
                      <a:r>
                        <a:rPr lang="en-US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Feature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3589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73.3386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246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79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1553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13.25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78419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Recommendation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buClr>
                <a:srgbClr val="AD8C01"/>
              </a:buClr>
              <a:buSzPct val="80000"/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algn="just" latinLnBrk="0">
              <a:buClr>
                <a:srgbClr val="AD8C0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 smtClean="0"/>
              <a:t>Applying extra post processing on the forged image, then detect the tempered region.</a:t>
            </a:r>
          </a:p>
          <a:p>
            <a:pPr algn="just" latinLnBrk="0">
              <a:buClr>
                <a:srgbClr val="AD8C0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 smtClean="0"/>
              <a:t>Can extract more feature within a shortest possible time</a:t>
            </a:r>
          </a:p>
          <a:p>
            <a:pPr marL="0" indent="0" algn="just" latinLnBrk="0">
              <a:buClr>
                <a:srgbClr val="AD8C01"/>
              </a:buClr>
              <a:buSzPct val="80000"/>
              <a:buNone/>
            </a:pPr>
            <a:r>
              <a:rPr lang="en-US" dirty="0"/>
              <a:t> </a:t>
            </a:r>
            <a:r>
              <a:rPr lang="en-US" dirty="0" smtClean="0"/>
              <a:t>   and detect the forged </a:t>
            </a:r>
            <a:r>
              <a:rPr lang="en-US" smtClean="0"/>
              <a:t>region more precisely.</a:t>
            </a:r>
            <a:endParaRPr lang="en-US" dirty="0" smtClean="0"/>
          </a:p>
          <a:p>
            <a:pPr algn="just" latinLnBrk="0">
              <a:buClr>
                <a:srgbClr val="AD8C01"/>
              </a:buClr>
              <a:buSzPct val="80000"/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latinLnBrk="0">
              <a:buClr>
                <a:srgbClr val="AD8C01"/>
              </a:buClr>
              <a:buSzPct val="80000"/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marL="0" indent="0" latinLnBrk="0">
              <a:buClr>
                <a:srgbClr val="AD8C01"/>
              </a:buClr>
              <a:buSzPct val="80000"/>
              <a:buNone/>
            </a:pPr>
            <a:endParaRPr lang="en-US" dirty="0" smtClean="0"/>
          </a:p>
        </p:txBody>
      </p:sp>
    </p:spTree>
  </p:cSld>
  <p:clrMapOvr>
    <a:masterClrMapping/>
  </p:clrMapOvr>
  <p:transition advTm="8887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713788" cy="5305445"/>
          </a:xfrm>
        </p:spPr>
        <p:txBody>
          <a:bodyPr/>
          <a:lstStyle/>
          <a:p>
            <a:pPr marL="0" lvl="0" indent="0">
              <a:buNone/>
            </a:pPr>
            <a:r>
              <a:rPr lang="en-US" sz="1400" dirty="0" smtClean="0"/>
              <a:t>[1] n an Iranian image, a missile too many. [Online] Cited 2012-08-23. Available at: </a:t>
            </a:r>
            <a:r>
              <a:rPr lang="en-US" sz="1400" u="sng" dirty="0" smtClean="0">
                <a:hlinkClick r:id="rId2"/>
              </a:rPr>
              <a:t>http://thelede.blogs.nytimes.com/2008/07/10/inan-iranian-image-a-missile-too-many/</a:t>
            </a:r>
            <a:endParaRPr lang="en-US" sz="1400" dirty="0" smtClean="0"/>
          </a:p>
          <a:p>
            <a:pPr marL="0" lvl="0" indent="0">
              <a:buNone/>
            </a:pPr>
            <a:r>
              <a:rPr lang="en-US" sz="1400" dirty="0" smtClean="0"/>
              <a:t>[2] FRIDRICH, J., SOUKAL, D., LUKAS, J. Detection of copy move forgery I digital images. In Proc. Digital Forensic </a:t>
            </a:r>
            <a:r>
              <a:rPr lang="en-US" sz="1400" dirty="0" err="1" smtClean="0"/>
              <a:t>Res.Workshop</a:t>
            </a:r>
            <a:r>
              <a:rPr lang="en-US" sz="1400" dirty="0" smtClean="0"/>
              <a:t>. Cleveland(USA), Aug.2003</a:t>
            </a:r>
            <a:r>
              <a:rPr lang="en-US" sz="1400" i="1" dirty="0" smtClean="0"/>
              <a:t>.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[3] POPESCU, A.C,FARID, H. Exposing digital forgeries by detecting traces of </a:t>
            </a:r>
            <a:r>
              <a:rPr lang="en-US" sz="1400" dirty="0" err="1" smtClean="0"/>
              <a:t>resampling</a:t>
            </a:r>
            <a:r>
              <a:rPr lang="en-US" sz="1400" dirty="0" smtClean="0"/>
              <a:t>. IEEE Transactions on signal Processing , 2005, vol. 53, no. 10, p. 758-767.</a:t>
            </a:r>
          </a:p>
          <a:p>
            <a:pPr marL="0" indent="0">
              <a:buNone/>
            </a:pPr>
            <a:r>
              <a:rPr lang="en-US" sz="1400" dirty="0" smtClean="0"/>
              <a:t>[4] BAYRAM, S., SENCAR, H. T., MEMON, N. An efficient and robust method for detecting copy-move forgery. In </a:t>
            </a:r>
            <a:r>
              <a:rPr lang="en-US" sz="1400" i="1" dirty="0" smtClean="0"/>
              <a:t>IEEE International Conference on Acoustics, Speech and Signal </a:t>
            </a:r>
            <a:r>
              <a:rPr lang="en-US" sz="1400" i="1" dirty="0" err="1" smtClean="0"/>
              <a:t>ProcessingICASSP</a:t>
            </a:r>
            <a:r>
              <a:rPr lang="en-US" sz="1400" i="1" dirty="0" smtClean="0"/>
              <a:t> 2009</a:t>
            </a:r>
            <a:r>
              <a:rPr lang="en-US" sz="1400" dirty="0" smtClean="0"/>
              <a:t>. 2009, p. 1053-1056.</a:t>
            </a:r>
          </a:p>
          <a:p>
            <a:pPr marL="0" indent="0">
              <a:buNone/>
            </a:pPr>
            <a:r>
              <a:rPr lang="en-US" sz="1400" dirty="0" smtClean="0"/>
              <a:t>[5] HUANG, Y., LU, W., SUN, W., LONG, D. Improved DCT-based detection of copy-move forgery in images. </a:t>
            </a:r>
            <a:r>
              <a:rPr lang="en-US" sz="1400" i="1" dirty="0" smtClean="0"/>
              <a:t>Forensic Science International</a:t>
            </a:r>
            <a:r>
              <a:rPr lang="en-US" sz="1400" dirty="0" smtClean="0"/>
              <a:t>, 2011, vol. 206, no. 1-3, p. 178-184.</a:t>
            </a:r>
          </a:p>
          <a:p>
            <a:pPr marL="0" indent="0">
              <a:buNone/>
            </a:pPr>
            <a:r>
              <a:rPr lang="en-US" sz="1400" dirty="0" smtClean="0"/>
              <a:t>[6] KHAN, S., KULKARNI A. An efficient method for detection of copy move forgery using Discrete Wavelet Transform. International Journal on Computer Science and Engineering,2010, vol.2, no. 5, p. 18801-1806. </a:t>
            </a:r>
          </a:p>
          <a:p>
            <a:pPr marL="0" indent="0">
              <a:buNone/>
            </a:pPr>
            <a:r>
              <a:rPr lang="en-US" sz="1400" dirty="0" smtClean="0"/>
              <a:t>[7] A copy move forgery detection method based on CMFD-SIFT Bing Yang. </a:t>
            </a:r>
            <a:r>
              <a:rPr lang="en-US" sz="1400" dirty="0" err="1" smtClean="0"/>
              <a:t>Xingming</a:t>
            </a:r>
            <a:r>
              <a:rPr lang="en-US" sz="1400" dirty="0" smtClean="0"/>
              <a:t> Sun. </a:t>
            </a:r>
            <a:r>
              <a:rPr lang="en-US" sz="1400" dirty="0" err="1" smtClean="0"/>
              <a:t>Honglei</a:t>
            </a:r>
            <a:r>
              <a:rPr lang="en-US" sz="1400" dirty="0" smtClean="0"/>
              <a:t> </a:t>
            </a:r>
            <a:r>
              <a:rPr lang="en-US" sz="1400" dirty="0" err="1" smtClean="0"/>
              <a:t>Guo</a:t>
            </a:r>
            <a:r>
              <a:rPr lang="en-US" sz="1400" dirty="0" smtClean="0"/>
              <a:t>. </a:t>
            </a:r>
            <a:r>
              <a:rPr lang="en-US" sz="1400" dirty="0" err="1" smtClean="0"/>
              <a:t>Zhihua</a:t>
            </a:r>
            <a:r>
              <a:rPr lang="en-US" sz="1400" dirty="0" smtClean="0"/>
              <a:t> Xia. </a:t>
            </a:r>
            <a:r>
              <a:rPr lang="en-US" sz="1400" dirty="0" err="1" smtClean="0"/>
              <a:t>Xianye</a:t>
            </a:r>
            <a:r>
              <a:rPr lang="en-US" sz="1400" dirty="0" smtClean="0"/>
              <a:t> Chen.</a:t>
            </a:r>
          </a:p>
          <a:p>
            <a:pPr marL="0" indent="0">
              <a:buNone/>
            </a:pPr>
            <a:r>
              <a:rPr lang="en-US" sz="1400" dirty="0" smtClean="0"/>
              <a:t>[8] n Efficient Forensic Method for Copy-Move Forgery Detection Based on DWT-</a:t>
            </a:r>
            <a:r>
              <a:rPr lang="en-US" sz="1400" dirty="0" err="1" smtClean="0"/>
              <a:t>FWHT.Bi</a:t>
            </a:r>
            <a:r>
              <a:rPr lang="en-US" sz="1400" dirty="0" smtClean="0"/>
              <a:t> YANG, XINGMING SUN, </a:t>
            </a:r>
            <a:r>
              <a:rPr lang="en-US" sz="1400" dirty="0" err="1" smtClean="0"/>
              <a:t>Xianyi</a:t>
            </a:r>
            <a:r>
              <a:rPr lang="en-US" sz="1400" dirty="0" smtClean="0"/>
              <a:t> CHEN, </a:t>
            </a:r>
            <a:r>
              <a:rPr lang="en-US" sz="1400" dirty="0" err="1" smtClean="0"/>
              <a:t>Jianjun</a:t>
            </a:r>
            <a:r>
              <a:rPr lang="en-US" sz="1400" dirty="0" smtClean="0"/>
              <a:t> ZHANG, </a:t>
            </a:r>
            <a:r>
              <a:rPr lang="en-US" sz="1400" dirty="0" err="1" smtClean="0"/>
              <a:t>Xu</a:t>
            </a:r>
            <a:r>
              <a:rPr lang="en-US" sz="1400" dirty="0" smtClean="0"/>
              <a:t> LI. </a:t>
            </a:r>
          </a:p>
          <a:p>
            <a:pPr marL="0" lvl="0" indent="0">
              <a:buNone/>
            </a:pPr>
            <a:r>
              <a:rPr lang="en-US" sz="1400" dirty="0" smtClean="0"/>
              <a:t>[9] XIAOYING, F., COX, I., J., DOERR, G. Normalized energy density-based forensic detection of the </a:t>
            </a:r>
            <a:r>
              <a:rPr lang="en-US" sz="1400" dirty="0" err="1" smtClean="0"/>
              <a:t>resampled</a:t>
            </a:r>
            <a:r>
              <a:rPr lang="en-US" sz="1400" dirty="0" smtClean="0"/>
              <a:t> images, </a:t>
            </a:r>
            <a:r>
              <a:rPr lang="en-US" sz="1400" i="1" dirty="0" smtClean="0"/>
              <a:t>IEEE Transactions on Multimedia, </a:t>
            </a:r>
            <a:r>
              <a:rPr lang="en-US" sz="1400" dirty="0" smtClean="0"/>
              <a:t>2012, vol. 14, no. 3, p. 536-545.</a:t>
            </a:r>
          </a:p>
          <a:p>
            <a:pPr marL="0" indent="0">
              <a:buNone/>
            </a:pPr>
            <a:r>
              <a:rPr lang="en-US" sz="1400" dirty="0" smtClean="0"/>
              <a:t>[10] M. </a:t>
            </a:r>
            <a:r>
              <a:rPr lang="en-US" sz="1400" dirty="0" err="1" smtClean="0"/>
              <a:t>Vetterli</a:t>
            </a:r>
            <a:r>
              <a:rPr lang="en-US" sz="1400" dirty="0" smtClean="0"/>
              <a:t> and J. </a:t>
            </a:r>
            <a:r>
              <a:rPr lang="en-US" sz="1400" dirty="0" err="1" smtClean="0"/>
              <a:t>Kova</a:t>
            </a:r>
            <a:r>
              <a:rPr lang="en-US" sz="1400" dirty="0" smtClean="0"/>
              <a:t>· </a:t>
            </a:r>
            <a:r>
              <a:rPr lang="en-US" sz="1400" dirty="0" err="1" smtClean="0"/>
              <a:t>cevi</a:t>
            </a:r>
            <a:r>
              <a:rPr lang="en-US" sz="1400" dirty="0" smtClean="0"/>
              <a:t> c, Wavelets and </a:t>
            </a:r>
            <a:r>
              <a:rPr lang="en-US" sz="1400" dirty="0" err="1" smtClean="0"/>
              <a:t>Subband</a:t>
            </a:r>
            <a:r>
              <a:rPr lang="en-US" sz="1400" dirty="0" smtClean="0"/>
              <a:t> </a:t>
            </a:r>
            <a:r>
              <a:rPr lang="en-US" sz="1400" dirty="0" err="1" smtClean="0"/>
              <a:t>Coding,Prentice</a:t>
            </a:r>
            <a:r>
              <a:rPr lang="en-US" sz="1400" dirty="0" smtClean="0"/>
              <a:t>-Hall, Englewood </a:t>
            </a:r>
            <a:r>
              <a:rPr lang="en-US" sz="1400" dirty="0" err="1" smtClean="0"/>
              <a:t>Cli®s</a:t>
            </a:r>
            <a:r>
              <a:rPr lang="en-US" sz="1400" dirty="0" smtClean="0"/>
              <a:t>, NJ, 1995.</a:t>
            </a:r>
          </a:p>
          <a:p>
            <a:pPr marL="0" lv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lv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lv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 </a:t>
            </a:r>
            <a:endParaRPr lang="en-US" sz="1400" dirty="0"/>
          </a:p>
        </p:txBody>
      </p:sp>
    </p:spTree>
  </p:cSld>
  <p:clrMapOvr>
    <a:masterClrMapping/>
  </p:clrMapOvr>
  <p:transition advTm="32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6477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2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Copy-Move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                            Copy-Move Forgery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800"/>
            <a:ext cx="3505200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828800"/>
            <a:ext cx="3429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034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50825" y="914400"/>
            <a:ext cx="8642350" cy="5470525"/>
          </a:xfrm>
        </p:spPr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Introduction</a:t>
            </a:r>
          </a:p>
          <a:p>
            <a:pPr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Motivation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Objective</a:t>
            </a:r>
          </a:p>
          <a:p>
            <a:pPr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Related work</a:t>
            </a:r>
          </a:p>
          <a:p>
            <a:pPr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Proposed methodology</a:t>
            </a:r>
          </a:p>
          <a:p>
            <a:pPr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Implementation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Experimental result</a:t>
            </a:r>
          </a:p>
          <a:p>
            <a:pPr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Comparison</a:t>
            </a:r>
          </a:p>
          <a:p>
            <a:pPr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Future recommendation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dirty="0" smtClean="0"/>
              <a:t>References</a:t>
            </a:r>
            <a:endParaRPr lang="en-US" dirty="0"/>
          </a:p>
        </p:txBody>
      </p:sp>
    </p:spTree>
  </p:cSld>
  <p:clrMapOvr>
    <a:masterClrMapping/>
  </p:clrMapOvr>
  <p:transition advTm="2673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36613"/>
          </a:xfrm>
          <a:prstGeom prst="rect">
            <a:avLst/>
          </a:prstGeom>
          <a:gradFill>
            <a:gsLst>
              <a:gs pos="0">
                <a:srgbClr val="D0D0D0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18000" tIns="10800" rIns="18000" bIns="10800" anchor="ctr" anchorCtr="1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dirty="0" smtClean="0"/>
              <a:t>Introduction</a:t>
            </a:r>
            <a:endParaRPr lang="en-US" sz="3200" b="0" i="0" u="none" strike="noStrike" cap="none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0" y="838199"/>
            <a:ext cx="8948700" cy="5455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48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200" dirty="0" smtClean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</a:t>
            </a:r>
            <a:r>
              <a:rPr lang="en-US" dirty="0" smtClean="0"/>
              <a:t>igital images plays an important role in our society.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Different software editing tools easily forged an image.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Since copied region pasted from the same image it is so   hard to detect forgery by Human visual system.</a:t>
            </a:r>
          </a:p>
          <a:p>
            <a:pPr lvl="0" algn="just">
              <a:spcBef>
                <a:spcPts val="480"/>
              </a:spcBef>
              <a:spcAft>
                <a:spcPts val="0"/>
              </a:spcAft>
              <a:buNone/>
            </a:pPr>
            <a:endParaRPr lang="en-US" sz="2400" dirty="0" smtClean="0">
              <a:ea typeface="Source Sans Pro"/>
              <a:sym typeface="Source Sans Pro"/>
            </a:endParaRPr>
          </a:p>
          <a:p>
            <a:pPr marL="0" lvl="0" indent="0" algn="just">
              <a:spcBef>
                <a:spcPts val="480"/>
              </a:spcBef>
              <a:spcAft>
                <a:spcPts val="0"/>
              </a:spcAft>
              <a:buNone/>
            </a:pPr>
            <a:endParaRPr lang="en-US" sz="2400" dirty="0">
              <a:ea typeface="Source Sans Pro"/>
              <a:sym typeface="Source Sans Pro"/>
            </a:endParaRPr>
          </a:p>
          <a:p>
            <a:pPr marL="0" lvl="0" indent="0">
              <a:spcBef>
                <a:spcPts val="480"/>
              </a:spcBef>
              <a:spcAft>
                <a:spcPts val="0"/>
              </a:spcAft>
              <a:buNone/>
            </a:pPr>
            <a:endParaRPr sz="2200" dirty="0" smtClean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1257300"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1371600" indent="-457200">
              <a:spcBef>
                <a:spcPts val="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91440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200" dirty="0" smtClean="0">
                <a:ea typeface="Source Sans Pro"/>
                <a:sym typeface="Source Sans Pro"/>
              </a:rPr>
              <a:t>               Real image              </a:t>
            </a:r>
            <a:r>
              <a:rPr lang="bn-BD" sz="2200" dirty="0" smtClean="0">
                <a:ea typeface="Source Sans Pro"/>
                <a:sym typeface="Source Sans Pro"/>
              </a:rPr>
              <a:t>              </a:t>
            </a:r>
            <a:r>
              <a:rPr lang="en-US" sz="2200" dirty="0" smtClean="0">
                <a:ea typeface="Source Sans Pro"/>
                <a:sym typeface="Source Sans Pro"/>
              </a:rPr>
              <a:t>   Forged image.</a:t>
            </a:r>
            <a:endParaRPr sz="2200" dirty="0">
              <a:ea typeface="Source Sans Pro"/>
              <a:sym typeface="Source Sans Pro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AD8C01"/>
              </a:buClr>
              <a:buSzPct val="72727"/>
              <a:buFont typeface="Noto Sans Symbols"/>
              <a:buNone/>
            </a:pPr>
            <a:endParaRPr sz="22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ct val="76363"/>
              <a:buFont typeface="Noto Sans Symbols"/>
              <a:buNone/>
            </a:pPr>
            <a:endParaRPr sz="22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ct val="76363"/>
              <a:buFont typeface="Noto Sans Symbols"/>
              <a:buNone/>
            </a:pPr>
            <a:endParaRPr sz="2200" b="0" i="0" u="none" strike="noStrike" cap="none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429000"/>
            <a:ext cx="320040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429000"/>
            <a:ext cx="3505200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125413" y="1052513"/>
            <a:ext cx="8893175" cy="5472112"/>
          </a:xfrm>
        </p:spPr>
        <p:txBody>
          <a:bodyPr/>
          <a:lstStyle/>
          <a:p>
            <a:pPr latinLnBrk="0">
              <a:buClr>
                <a:schemeClr val="accent6">
                  <a:lumMod val="75000"/>
                </a:schemeClr>
              </a:buClr>
              <a:buSzPct val="80000"/>
              <a:buNone/>
              <a:defRPr/>
            </a:pPr>
            <a:endParaRPr lang="en-US" dirty="0" smtClean="0"/>
          </a:p>
          <a:p>
            <a:pPr lvl="0"/>
            <a:r>
              <a:rPr lang="en-US" dirty="0" smtClean="0"/>
              <a:t>Increased number of crimes</a:t>
            </a:r>
          </a:p>
          <a:p>
            <a:pPr lvl="0"/>
            <a:r>
              <a:rPr lang="en-US" smtClean="0"/>
              <a:t>Publication of  </a:t>
            </a:r>
            <a:r>
              <a:rPr lang="en-US" dirty="0" smtClean="0"/>
              <a:t>fake news</a:t>
            </a:r>
          </a:p>
          <a:p>
            <a:pPr lvl="0"/>
            <a:r>
              <a:rPr lang="en-US" dirty="0" smtClean="0"/>
              <a:t>Decreased security</a:t>
            </a:r>
          </a:p>
          <a:p>
            <a:pPr lvl="0"/>
            <a:r>
              <a:rPr lang="en-US" dirty="0" smtClean="0"/>
              <a:t>Verifying the authenticity of photo.</a:t>
            </a:r>
          </a:p>
          <a:p>
            <a:pPr latinLnBrk="0">
              <a:buClr>
                <a:schemeClr val="accent6">
                  <a:lumMod val="75000"/>
                </a:schemeClr>
              </a:buClr>
              <a:buSzPct val="80000"/>
              <a:buFont typeface="Wingdings 2" panose="05020102010507070707" pitchFamily="18" charset="2"/>
              <a:buChar char=""/>
              <a:defRPr/>
            </a:pPr>
            <a:endParaRPr lang="en-US" dirty="0" smtClean="0"/>
          </a:p>
        </p:txBody>
      </p:sp>
    </p:spTree>
  </p:cSld>
  <p:clrMapOvr>
    <a:masterClrMapping/>
  </p:clrMapOvr>
  <p:transition advTm="16892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Objective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  <a:defRPr/>
            </a:pPr>
            <a:endParaRPr lang="en-US" sz="2400" dirty="0" smtClean="0"/>
          </a:p>
          <a:p>
            <a:pPr lvl="0"/>
            <a:r>
              <a:rPr lang="en-US" dirty="0" smtClean="0"/>
              <a:t>To implement copy move forgery detection.</a:t>
            </a:r>
          </a:p>
          <a:p>
            <a:pPr lvl="0"/>
            <a:r>
              <a:rPr lang="en-US" dirty="0" smtClean="0"/>
              <a:t>To identify forged images.</a:t>
            </a:r>
          </a:p>
          <a:p>
            <a:pPr lvl="0"/>
            <a:r>
              <a:rPr lang="en-US" dirty="0" smtClean="0"/>
              <a:t>To detect forged portions.</a:t>
            </a:r>
          </a:p>
          <a:p>
            <a:pPr lvl="0"/>
            <a:endParaRPr lang="en-US" dirty="0" smtClean="0"/>
          </a:p>
          <a:p>
            <a:pPr marL="0" indent="0">
              <a:buNone/>
              <a:defRPr/>
            </a:pPr>
            <a:endParaRPr lang="en-US" dirty="0" smtClean="0"/>
          </a:p>
        </p:txBody>
      </p:sp>
    </p:spTree>
  </p:cSld>
  <p:clrMapOvr>
    <a:masterClrMapping/>
  </p:clrMapOvr>
  <p:transition advTm="1805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First method had been proposed by </a:t>
            </a:r>
            <a:r>
              <a:rPr lang="en-US" dirty="0" err="1" smtClean="0"/>
              <a:t>Fridrich</a:t>
            </a:r>
            <a:r>
              <a:rPr lang="en-US" dirty="0" smtClean="0"/>
              <a:t> with the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help of DCT.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Popescu</a:t>
            </a:r>
            <a:r>
              <a:rPr lang="en-US" dirty="0" smtClean="0"/>
              <a:t> and </a:t>
            </a:r>
            <a:r>
              <a:rPr lang="en-US" dirty="0" err="1" smtClean="0"/>
              <a:t>Farid</a:t>
            </a:r>
            <a:r>
              <a:rPr lang="en-US" dirty="0" smtClean="0"/>
              <a:t> proposed a method to detect copy move forgery using PCA.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Mahadian</a:t>
            </a:r>
            <a:r>
              <a:rPr lang="en-US" dirty="0" smtClean="0"/>
              <a:t> proposed a FMT method to detect copy move forgery.           </a:t>
            </a:r>
          </a:p>
          <a:p>
            <a:pPr marL="0" indent="0">
              <a:buNone/>
              <a:defRPr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  <a:defRPr/>
            </a:pPr>
            <a:endParaRPr lang="en-US" sz="2400" dirty="0" smtClean="0"/>
          </a:p>
        </p:txBody>
      </p:sp>
    </p:spTree>
  </p:cSld>
  <p:clrMapOvr>
    <a:masterClrMapping/>
  </p:clrMapOvr>
  <p:transition advTm="1805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islab2006-Eng">
  <a:themeElements>
    <a:clrScheme name="1_islab2006-Eng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islab2006-Eng">
      <a:majorFont>
        <a:latin typeface="Arial Narrow"/>
        <a:ea typeface="Gulim"/>
        <a:cs typeface=""/>
      </a:majorFont>
      <a:minorFont>
        <a:latin typeface="Arial Narrow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islab2006-Eng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islab2006-Eng">
  <a:themeElements>
    <a:clrScheme name="1_islab2006-Eng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islab2006-Eng">
      <a:majorFont>
        <a:latin typeface="Arial Narrow"/>
        <a:ea typeface="Gulim"/>
        <a:cs typeface=""/>
      </a:majorFont>
      <a:minorFont>
        <a:latin typeface="Arial Narrow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islab2006-Eng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islab2006-Eng">
  <a:themeElements>
    <a:clrScheme name="1_islab2006-Eng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islab2006-Eng">
      <a:majorFont>
        <a:latin typeface="Arial Narrow"/>
        <a:ea typeface="Gulim"/>
        <a:cs typeface=""/>
      </a:majorFont>
      <a:minorFont>
        <a:latin typeface="Arial Narrow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islab2006-Eng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slab2006-Eng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slab2006-Eng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25873</TotalTime>
  <Words>895</Words>
  <Application>Microsoft Office PowerPoint</Application>
  <PresentationFormat>On-screen Show (4:3)</PresentationFormat>
  <Paragraphs>212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53" baseType="lpstr">
      <vt:lpstr>MS PGothic</vt:lpstr>
      <vt:lpstr>Arial</vt:lpstr>
      <vt:lpstr>Arial Narrow</vt:lpstr>
      <vt:lpstr>Calibri</vt:lpstr>
      <vt:lpstr>Cambria Math</vt:lpstr>
      <vt:lpstr>Constantia</vt:lpstr>
      <vt:lpstr>Gulim</vt:lpstr>
      <vt:lpstr>Noto Sans Symbols</vt:lpstr>
      <vt:lpstr>Source Sans Pro</vt:lpstr>
      <vt:lpstr>Tahoma</vt:lpstr>
      <vt:lpstr>Times New Roman</vt:lpstr>
      <vt:lpstr>Wingdings</vt:lpstr>
      <vt:lpstr>Wingdings 2</vt:lpstr>
      <vt:lpstr>휴먼명조</vt:lpstr>
      <vt:lpstr>1_islab2006-Eng</vt:lpstr>
      <vt:lpstr>Custom Design</vt:lpstr>
      <vt:lpstr>2_islab2006-Eng</vt:lpstr>
      <vt:lpstr>3_islab2006-Eng</vt:lpstr>
      <vt:lpstr> Copy Move Forgery Detection  Based on Scaled ORB and  K-means++  </vt:lpstr>
      <vt:lpstr> Is this real image? </vt:lpstr>
      <vt:lpstr>No!! This is Real</vt:lpstr>
      <vt:lpstr>Copy-Move</vt:lpstr>
      <vt:lpstr>Contents</vt:lpstr>
      <vt:lpstr>Introduction</vt:lpstr>
      <vt:lpstr>Motivation</vt:lpstr>
      <vt:lpstr>Objective</vt:lpstr>
      <vt:lpstr>Related Work</vt:lpstr>
      <vt:lpstr>Related Work (Cont.)</vt:lpstr>
      <vt:lpstr>System Architecture</vt:lpstr>
      <vt:lpstr>Proposed Methodology</vt:lpstr>
      <vt:lpstr>Propose Methodology(cont.)</vt:lpstr>
      <vt:lpstr>Proposed Methodology(cont.)</vt:lpstr>
      <vt:lpstr>Proposed Methodology(cont.)</vt:lpstr>
      <vt:lpstr>Proposed Methodology(cont.)</vt:lpstr>
      <vt:lpstr>Proposed Methodology (Cont.)</vt:lpstr>
      <vt:lpstr>Proposed Methodology (Cont.)</vt:lpstr>
      <vt:lpstr>Proposed Methodology(cont.)</vt:lpstr>
      <vt:lpstr>Proposed Methodology(cont.)</vt:lpstr>
      <vt:lpstr>Proposed Methodology (Cont.)</vt:lpstr>
      <vt:lpstr>Proposed Methodology(cont.)</vt:lpstr>
      <vt:lpstr>Proposed Methodology(cont.)</vt:lpstr>
      <vt:lpstr>Proposed Methodology(cont.)</vt:lpstr>
      <vt:lpstr>Proposed Methodology(Cont.)</vt:lpstr>
      <vt:lpstr>Proposed Methodology(cont.)</vt:lpstr>
      <vt:lpstr>Experimental Result(Cont)</vt:lpstr>
      <vt:lpstr>Experimental Result(Cont)</vt:lpstr>
      <vt:lpstr>Experimental Result(Cont)</vt:lpstr>
      <vt:lpstr>Experimental Result(Cont)</vt:lpstr>
      <vt:lpstr>Comparison</vt:lpstr>
      <vt:lpstr>Comparison(Cont)</vt:lpstr>
      <vt:lpstr>Future Recommendation</vt:lpstr>
      <vt:lpstr>References</vt:lpstr>
      <vt:lpstr>PowerPoint Presentation</vt:lpstr>
    </vt:vector>
  </TitlesOfParts>
  <Company>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Transport System</dc:title>
  <dc:creator>Kaushik Deb</dc:creator>
  <cp:lastModifiedBy>Asiuzzaman</cp:lastModifiedBy>
  <cp:revision>915</cp:revision>
  <dcterms:created xsi:type="dcterms:W3CDTF">2007-01-05T07:41:06Z</dcterms:created>
  <dcterms:modified xsi:type="dcterms:W3CDTF">2018-12-05T10:54:19Z</dcterms:modified>
</cp:coreProperties>
</file>